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9" r:id="rId4"/>
    <p:sldId id="258" r:id="rId5"/>
    <p:sldId id="260" r:id="rId6"/>
    <p:sldId id="261" r:id="rId7"/>
    <p:sldId id="262" r:id="rId8"/>
    <p:sldId id="263" r:id="rId9"/>
    <p:sldId id="264" r:id="rId10"/>
    <p:sldId id="265" r:id="rId11"/>
    <p:sldId id="269" r:id="rId12"/>
    <p:sldId id="266" r:id="rId13"/>
    <p:sldId id="267"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400191E-AE22-4607-BD66-E2F82A51E0A1}" type="datetimeFigureOut">
              <a:rPr lang="en-US" smtClean="0"/>
              <a:t>16/01/2026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3601589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00191E-AE22-4607-BD66-E2F82A51E0A1}" type="datetimeFigureOut">
              <a:rPr lang="en-US" smtClean="0"/>
              <a:t>16/01/2026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974497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00191E-AE22-4607-BD66-E2F82A51E0A1}" type="datetimeFigureOut">
              <a:rPr lang="en-US" smtClean="0"/>
              <a:t>16/01/2026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6BC5B-D1D8-40EE-90DC-03ABF2BEC56B}"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927289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00191E-AE22-4607-BD66-E2F82A51E0A1}" type="datetimeFigureOut">
              <a:rPr lang="en-US" smtClean="0"/>
              <a:t>16/01/2026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11671490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00191E-AE22-4607-BD66-E2F82A51E0A1}" type="datetimeFigureOut">
              <a:rPr lang="en-US" smtClean="0"/>
              <a:t>16/01/2026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6BC5B-D1D8-40EE-90DC-03ABF2BEC56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6003796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00191E-AE22-4607-BD66-E2F82A51E0A1}" type="datetimeFigureOut">
              <a:rPr lang="en-US" smtClean="0"/>
              <a:t>16/01/2026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24236414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400191E-AE22-4607-BD66-E2F82A51E0A1}" type="datetimeFigureOut">
              <a:rPr lang="en-US" smtClean="0"/>
              <a:t>16/01/2026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5098349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400191E-AE22-4607-BD66-E2F82A51E0A1}" type="datetimeFigureOut">
              <a:rPr lang="en-US" smtClean="0"/>
              <a:t>16/01/2026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867055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400191E-AE22-4607-BD66-E2F82A51E0A1}" type="datetimeFigureOut">
              <a:rPr lang="en-US" smtClean="0"/>
              <a:t>16/01/2026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898557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00191E-AE22-4607-BD66-E2F82A51E0A1}" type="datetimeFigureOut">
              <a:rPr lang="en-US" smtClean="0"/>
              <a:t>16/01/2026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2883963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400191E-AE22-4607-BD66-E2F82A51E0A1}" type="datetimeFigureOut">
              <a:rPr lang="en-US" smtClean="0"/>
              <a:t>16/01/2026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644710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00191E-AE22-4607-BD66-E2F82A51E0A1}" type="datetimeFigureOut">
              <a:rPr lang="en-US" smtClean="0"/>
              <a:t>16/01/2026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703964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400191E-AE22-4607-BD66-E2F82A51E0A1}" type="datetimeFigureOut">
              <a:rPr lang="en-US" smtClean="0"/>
              <a:t>16/01/2026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3204603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00191E-AE22-4607-BD66-E2F82A51E0A1}" type="datetimeFigureOut">
              <a:rPr lang="en-US" smtClean="0"/>
              <a:t>16/01/2026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3172734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400191E-AE22-4607-BD66-E2F82A51E0A1}" type="datetimeFigureOut">
              <a:rPr lang="en-US" smtClean="0"/>
              <a:t>16/01/2026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7001955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400191E-AE22-4607-BD66-E2F82A51E0A1}" type="datetimeFigureOut">
              <a:rPr lang="en-US" smtClean="0"/>
              <a:t>16/01/2026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26BC5B-D1D8-40EE-90DC-03ABF2BEC56B}" type="slidenum">
              <a:rPr lang="en-US" smtClean="0"/>
              <a:t>‹#›</a:t>
            </a:fld>
            <a:endParaRPr lang="en-US"/>
          </a:p>
        </p:txBody>
      </p:sp>
    </p:spTree>
    <p:extLst>
      <p:ext uri="{BB962C8B-B14F-4D97-AF65-F5344CB8AC3E}">
        <p14:creationId xmlns:p14="http://schemas.microsoft.com/office/powerpoint/2010/main" val="3535709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400191E-AE22-4607-BD66-E2F82A51E0A1}" type="datetimeFigureOut">
              <a:rPr lang="en-US" smtClean="0"/>
              <a:t>16/01/2026</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B26BC5B-D1D8-40EE-90DC-03ABF2BEC56B}" type="slidenum">
              <a:rPr lang="en-US" smtClean="0"/>
              <a:t>‹#›</a:t>
            </a:fld>
            <a:endParaRPr lang="en-US"/>
          </a:p>
        </p:txBody>
      </p:sp>
    </p:spTree>
    <p:extLst>
      <p:ext uri="{BB962C8B-B14F-4D97-AF65-F5344CB8AC3E}">
        <p14:creationId xmlns:p14="http://schemas.microsoft.com/office/powerpoint/2010/main" val="1393904678"/>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3CEE1-C409-7452-281C-6B07172390F5}"/>
              </a:ext>
            </a:extLst>
          </p:cNvPr>
          <p:cNvSpPr>
            <a:spLocks noGrp="1"/>
          </p:cNvSpPr>
          <p:nvPr>
            <p:ph type="ctrTitle"/>
          </p:nvPr>
        </p:nvSpPr>
        <p:spPr>
          <a:xfrm>
            <a:off x="1524000" y="511277"/>
            <a:ext cx="7030065" cy="1455175"/>
          </a:xfrm>
        </p:spPr>
        <p:txBody>
          <a:bodyPr/>
          <a:lstStyle/>
          <a:p>
            <a:r>
              <a:rPr lang="en-US" dirty="0"/>
              <a:t>Team Circuit X </a:t>
            </a:r>
          </a:p>
        </p:txBody>
      </p:sp>
      <p:sp>
        <p:nvSpPr>
          <p:cNvPr id="3" name="Subtitle 2">
            <a:extLst>
              <a:ext uri="{FF2B5EF4-FFF2-40B4-BE49-F238E27FC236}">
                <a16:creationId xmlns:a16="http://schemas.microsoft.com/office/drawing/2014/main" id="{6A42EB25-18BD-59C0-4660-6DD68F99C428}"/>
              </a:ext>
            </a:extLst>
          </p:cNvPr>
          <p:cNvSpPr>
            <a:spLocks noGrp="1"/>
          </p:cNvSpPr>
          <p:nvPr>
            <p:ph type="subTitle" idx="1"/>
          </p:nvPr>
        </p:nvSpPr>
        <p:spPr>
          <a:xfrm>
            <a:off x="2320413" y="2530576"/>
            <a:ext cx="7728155" cy="1113503"/>
          </a:xfrm>
        </p:spPr>
        <p:txBody>
          <a:bodyPr/>
          <a:lstStyle/>
          <a:p>
            <a:r>
              <a:rPr lang="en-US" dirty="0"/>
              <a:t>DONE BY:</a:t>
            </a:r>
          </a:p>
          <a:p>
            <a:r>
              <a:rPr lang="en-US" dirty="0"/>
              <a:t>                                                                GOKUL N(717824V118)</a:t>
            </a:r>
          </a:p>
        </p:txBody>
      </p:sp>
    </p:spTree>
    <p:extLst>
      <p:ext uri="{BB962C8B-B14F-4D97-AF65-F5344CB8AC3E}">
        <p14:creationId xmlns:p14="http://schemas.microsoft.com/office/powerpoint/2010/main" val="7318770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01E7B-4FF7-A254-11E0-342FAF2F8D23}"/>
              </a:ext>
            </a:extLst>
          </p:cNvPr>
          <p:cNvSpPr>
            <a:spLocks noGrp="1"/>
          </p:cNvSpPr>
          <p:nvPr>
            <p:ph type="title"/>
          </p:nvPr>
        </p:nvSpPr>
        <p:spPr/>
        <p:txBody>
          <a:bodyPr/>
          <a:lstStyle/>
          <a:p>
            <a:r>
              <a:rPr lang="en-US" altLang="en-US" dirty="0"/>
              <a:t>System Architecture </a:t>
            </a:r>
            <a:endParaRPr lang="en-US" dirty="0"/>
          </a:p>
        </p:txBody>
      </p:sp>
      <p:pic>
        <p:nvPicPr>
          <p:cNvPr id="4" name="Content Placeholder 4" descr="A model of a circuit board">
            <a:extLst>
              <a:ext uri="{FF2B5EF4-FFF2-40B4-BE49-F238E27FC236}">
                <a16:creationId xmlns:a16="http://schemas.microsoft.com/office/drawing/2014/main" id="{87ECE4BA-4AE9-55B7-5725-644CBF1D5E7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a:xfrm>
            <a:off x="3035300" y="2160588"/>
            <a:ext cx="3881437" cy="3881437"/>
          </a:xfrm>
        </p:spPr>
      </p:pic>
    </p:spTree>
    <p:extLst>
      <p:ext uri="{BB962C8B-B14F-4D97-AF65-F5344CB8AC3E}">
        <p14:creationId xmlns:p14="http://schemas.microsoft.com/office/powerpoint/2010/main" val="26961955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B17FD-41BE-A797-0E7D-D2420B0B273A}"/>
              </a:ext>
            </a:extLst>
          </p:cNvPr>
          <p:cNvSpPr>
            <a:spLocks noGrp="1"/>
          </p:cNvSpPr>
          <p:nvPr>
            <p:ph type="title"/>
          </p:nvPr>
        </p:nvSpPr>
        <p:spPr>
          <a:xfrm>
            <a:off x="677334" y="609600"/>
            <a:ext cx="6588705" cy="835742"/>
          </a:xfrm>
        </p:spPr>
        <p:txBody>
          <a:bodyPr>
            <a:normAutofit fontScale="90000"/>
          </a:bodyPr>
          <a:lstStyle/>
          <a:p>
            <a:r>
              <a:rPr lang="en-US" b="1" dirty="0"/>
              <a:t>Snapshots of the MVP</a:t>
            </a:r>
            <a:br>
              <a:rPr lang="en-US" b="1" dirty="0"/>
            </a:br>
            <a:endParaRPr lang="en-US" dirty="0"/>
          </a:p>
        </p:txBody>
      </p:sp>
      <p:sp>
        <p:nvSpPr>
          <p:cNvPr id="3" name="Content Placeholder 2">
            <a:extLst>
              <a:ext uri="{FF2B5EF4-FFF2-40B4-BE49-F238E27FC236}">
                <a16:creationId xmlns:a16="http://schemas.microsoft.com/office/drawing/2014/main" id="{5F7643ED-A072-53BF-7946-E2C818656478}"/>
              </a:ext>
            </a:extLst>
          </p:cNvPr>
          <p:cNvSpPr>
            <a:spLocks noGrp="1"/>
          </p:cNvSpPr>
          <p:nvPr>
            <p:ph idx="1"/>
          </p:nvPr>
        </p:nvSpPr>
        <p:spPr>
          <a:xfrm>
            <a:off x="677334" y="1612491"/>
            <a:ext cx="6785350" cy="4428872"/>
          </a:xfrm>
        </p:spPr>
        <p:txBody>
          <a:bodyPr/>
          <a:lstStyle/>
          <a:p>
            <a:r>
              <a:rPr lang="en-US" sz="2000" dirty="0"/>
              <a:t>Tinker cad circuit simulation showing:</a:t>
            </a:r>
          </a:p>
          <a:p>
            <a:pPr lvl="1"/>
            <a:r>
              <a:rPr lang="en-US" sz="2000" dirty="0"/>
              <a:t>Two ultrasonic sensors connected to Arduino</a:t>
            </a:r>
          </a:p>
          <a:p>
            <a:pPr lvl="1"/>
            <a:r>
              <a:rPr lang="en-US" sz="2000" dirty="0"/>
              <a:t>LEDs and buzzer as output alerts</a:t>
            </a:r>
          </a:p>
          <a:p>
            <a:pPr lvl="1"/>
            <a:r>
              <a:rPr lang="en-US" sz="2000" dirty="0"/>
              <a:t>Battery and solar power supply connections</a:t>
            </a:r>
          </a:p>
          <a:p>
            <a:r>
              <a:rPr lang="en-US" sz="2000" dirty="0"/>
              <a:t>Working simulation where:</a:t>
            </a:r>
          </a:p>
          <a:p>
            <a:pPr lvl="1"/>
            <a:r>
              <a:rPr lang="en-US" sz="2000" dirty="0"/>
              <a:t>Sensor A detection triggers LED B</a:t>
            </a:r>
          </a:p>
          <a:p>
            <a:pPr lvl="1"/>
            <a:r>
              <a:rPr lang="en-US" sz="2000" dirty="0"/>
              <a:t>Sensor B detection triggers LED A</a:t>
            </a:r>
          </a:p>
          <a:p>
            <a:endParaRPr lang="en-US" dirty="0"/>
          </a:p>
        </p:txBody>
      </p:sp>
      <p:pic>
        <p:nvPicPr>
          <p:cNvPr id="5" name="Picture 4" descr="A computer generated image of a circuit board&#10;&#10;AI-generated content may be incorrect.">
            <a:extLst>
              <a:ext uri="{FF2B5EF4-FFF2-40B4-BE49-F238E27FC236}">
                <a16:creationId xmlns:a16="http://schemas.microsoft.com/office/drawing/2014/main" id="{CC3169B0-ECF7-1A2D-A01D-E7DCEA4517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5098" y="0"/>
            <a:ext cx="5456902" cy="6858000"/>
          </a:xfrm>
          <a:prstGeom prst="rect">
            <a:avLst/>
          </a:prstGeom>
        </p:spPr>
      </p:pic>
    </p:spTree>
    <p:extLst>
      <p:ext uri="{BB962C8B-B14F-4D97-AF65-F5344CB8AC3E}">
        <p14:creationId xmlns:p14="http://schemas.microsoft.com/office/powerpoint/2010/main" val="9954867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01770-0D83-FF2F-7C8E-571580333095}"/>
              </a:ext>
            </a:extLst>
          </p:cNvPr>
          <p:cNvSpPr>
            <a:spLocks noGrp="1"/>
          </p:cNvSpPr>
          <p:nvPr>
            <p:ph type="title"/>
          </p:nvPr>
        </p:nvSpPr>
        <p:spPr/>
        <p:txBody>
          <a:bodyPr/>
          <a:lstStyle/>
          <a:p>
            <a:r>
              <a:rPr lang="en-US" dirty="0"/>
              <a:t>MODEL SIMULATION VIDEO </a:t>
            </a:r>
          </a:p>
        </p:txBody>
      </p:sp>
      <p:pic>
        <p:nvPicPr>
          <p:cNvPr id="4" name="Recording 2026-01-15 071925">
            <a:hlinkClick r:id="" action="ppaction://media"/>
            <a:extLst>
              <a:ext uri="{FF2B5EF4-FFF2-40B4-BE49-F238E27FC236}">
                <a16:creationId xmlns:a16="http://schemas.microsoft.com/office/drawing/2014/main" id="{14DF0AB5-3EC5-C0DA-1022-CEB836E751E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81188" y="2160588"/>
            <a:ext cx="6188075" cy="3881437"/>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Tree>
    <p:extLst>
      <p:ext uri="{BB962C8B-B14F-4D97-AF65-F5344CB8AC3E}">
        <p14:creationId xmlns:p14="http://schemas.microsoft.com/office/powerpoint/2010/main" val="426808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57535-9093-A858-B7E2-2D87EC6F7EB3}"/>
              </a:ext>
            </a:extLst>
          </p:cNvPr>
          <p:cNvSpPr>
            <a:spLocks noGrp="1"/>
          </p:cNvSpPr>
          <p:nvPr>
            <p:ph type="title"/>
          </p:nvPr>
        </p:nvSpPr>
        <p:spPr/>
        <p:txBody>
          <a:bodyPr/>
          <a:lstStyle/>
          <a:p>
            <a:r>
              <a:rPr lang="en-US" b="1" dirty="0"/>
              <a:t>Future Development</a:t>
            </a:r>
            <a:br>
              <a:rPr lang="en-US" b="1" dirty="0"/>
            </a:br>
            <a:endParaRPr lang="en-US" dirty="0"/>
          </a:p>
        </p:txBody>
      </p:sp>
      <p:sp>
        <p:nvSpPr>
          <p:cNvPr id="3" name="Content Placeholder 2">
            <a:extLst>
              <a:ext uri="{FF2B5EF4-FFF2-40B4-BE49-F238E27FC236}">
                <a16:creationId xmlns:a16="http://schemas.microsoft.com/office/drawing/2014/main" id="{37831EA6-517B-A535-863F-771E59FF8172}"/>
              </a:ext>
            </a:extLst>
          </p:cNvPr>
          <p:cNvSpPr>
            <a:spLocks noGrp="1"/>
          </p:cNvSpPr>
          <p:nvPr>
            <p:ph idx="1"/>
          </p:nvPr>
        </p:nvSpPr>
        <p:spPr>
          <a:xfrm>
            <a:off x="677334" y="1769807"/>
            <a:ext cx="8596668" cy="4271556"/>
          </a:xfrm>
        </p:spPr>
        <p:txBody>
          <a:bodyPr/>
          <a:lstStyle/>
          <a:p>
            <a:r>
              <a:rPr lang="en-US" sz="2400" dirty="0"/>
              <a:t>Integration with IoT platforms for remote monitoring</a:t>
            </a:r>
          </a:p>
          <a:p>
            <a:r>
              <a:rPr lang="en-US" sz="2400" dirty="0"/>
              <a:t>Mobile app notifications for drivers</a:t>
            </a:r>
          </a:p>
          <a:p>
            <a:r>
              <a:rPr lang="en-US" sz="2400" dirty="0"/>
              <a:t>Speed detection and overspeed warning system</a:t>
            </a:r>
          </a:p>
          <a:p>
            <a:r>
              <a:rPr lang="en-US" sz="2400" dirty="0"/>
              <a:t>GSM-based emergency alert to authorities</a:t>
            </a:r>
          </a:p>
          <a:p>
            <a:r>
              <a:rPr lang="en-US" sz="2400" dirty="0"/>
              <a:t>AI-based traffic pattern analysis</a:t>
            </a:r>
          </a:p>
          <a:p>
            <a:r>
              <a:rPr lang="en-US" sz="2400" dirty="0"/>
              <a:t>Weather-based adaptive warning system</a:t>
            </a:r>
          </a:p>
          <a:p>
            <a:r>
              <a:rPr lang="en-US" sz="2400" dirty="0"/>
              <a:t>Real-world deployment using weatherproof enclosures</a:t>
            </a:r>
          </a:p>
          <a:p>
            <a:endParaRPr lang="en-US" dirty="0"/>
          </a:p>
        </p:txBody>
      </p:sp>
    </p:spTree>
    <p:extLst>
      <p:ext uri="{BB962C8B-B14F-4D97-AF65-F5344CB8AC3E}">
        <p14:creationId xmlns:p14="http://schemas.microsoft.com/office/powerpoint/2010/main" val="1421377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52173-63E4-48D6-011F-5211F9412803}"/>
              </a:ext>
            </a:extLst>
          </p:cNvPr>
          <p:cNvSpPr>
            <a:spLocks noGrp="1"/>
          </p:cNvSpPr>
          <p:nvPr>
            <p:ph type="title"/>
          </p:nvPr>
        </p:nvSpPr>
        <p:spPr>
          <a:xfrm>
            <a:off x="677334" y="1262444"/>
            <a:ext cx="8596668" cy="1323440"/>
          </a:xfrm>
        </p:spPr>
        <p:txBody>
          <a:bodyPr/>
          <a:lstStyle/>
          <a:p>
            <a:r>
              <a:rPr lang="en-US" altLang="en-US" dirty="0"/>
              <a:t>CONCLUSION</a:t>
            </a:r>
            <a:endParaRPr lang="en-US" dirty="0"/>
          </a:p>
        </p:txBody>
      </p:sp>
      <p:sp>
        <p:nvSpPr>
          <p:cNvPr id="4" name="Rectangle 1">
            <a:extLst>
              <a:ext uri="{FF2B5EF4-FFF2-40B4-BE49-F238E27FC236}">
                <a16:creationId xmlns:a16="http://schemas.microsoft.com/office/drawing/2014/main" id="{D1868E33-62F1-74B7-9087-69E50BD526D1}"/>
              </a:ext>
            </a:extLst>
          </p:cNvPr>
          <p:cNvSpPr>
            <a:spLocks noGrp="1" noChangeArrowheads="1"/>
          </p:cNvSpPr>
          <p:nvPr>
            <p:ph idx="1"/>
          </p:nvPr>
        </p:nvSpPr>
        <p:spPr>
          <a:xfrm>
            <a:off x="677334" y="3439256"/>
            <a:ext cx="6567824" cy="1323439"/>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indent="0" defTabSz="914400" eaLnBrk="0" hangingPunct="0">
              <a:spcBef>
                <a:spcPct val="0"/>
              </a:spcBef>
              <a:buClrTx/>
              <a:buSzTx/>
              <a:buFontTx/>
              <a:buChar char="•"/>
            </a:pPr>
            <a:r>
              <a:rPr lang="en-US" altLang="en-US" sz="2000" dirty="0">
                <a:solidFill>
                  <a:schemeClr val="tx1"/>
                </a:solidFill>
                <a:latin typeface="Arial" panose="020B0604020202020204" pitchFamily="34" charset="0"/>
              </a:rPr>
              <a:t>The proposed system improves safety at hairpin bends.</a:t>
            </a:r>
          </a:p>
          <a:p>
            <a:pPr marL="0" indent="0" defTabSz="914400" eaLnBrk="0" hangingPunct="0">
              <a:spcBef>
                <a:spcPct val="0"/>
              </a:spcBef>
              <a:buClrTx/>
              <a:buSzTx/>
              <a:buFontTx/>
              <a:buChar char="•"/>
            </a:pPr>
            <a:r>
              <a:rPr lang="en-US" altLang="en-US" sz="2000" dirty="0">
                <a:solidFill>
                  <a:schemeClr val="tx1"/>
                </a:solidFill>
                <a:latin typeface="Arial" panose="020B0604020202020204" pitchFamily="34" charset="0"/>
              </a:rPr>
              <a:t>It provides timely warnings to drivers.</a:t>
            </a:r>
          </a:p>
          <a:p>
            <a:pPr marL="0" indent="0" defTabSz="914400" eaLnBrk="0" hangingPunct="0">
              <a:spcBef>
                <a:spcPct val="0"/>
              </a:spcBef>
              <a:buClrTx/>
              <a:buSzTx/>
              <a:buFontTx/>
              <a:buChar char="•"/>
            </a:pPr>
            <a:r>
              <a:rPr lang="en-US" altLang="en-US" sz="2000" dirty="0">
                <a:solidFill>
                  <a:schemeClr val="tx1"/>
                </a:solidFill>
                <a:latin typeface="Arial" panose="020B0604020202020204" pitchFamily="34" charset="0"/>
              </a:rPr>
              <a:t>Simple, effective and practical solution for hilly roads.</a:t>
            </a:r>
          </a:p>
          <a:p>
            <a:pPr marL="0" indent="0" defTabSz="914400" eaLnBrk="0" hangingPunct="0">
              <a:spcBef>
                <a:spcPct val="0"/>
              </a:spcBef>
              <a:buClrTx/>
              <a:buSzTx/>
              <a:buFontTx/>
              <a:buChar char="•"/>
            </a:pPr>
            <a:r>
              <a:rPr lang="en-US" altLang="en-US" sz="2000" dirty="0">
                <a:solidFill>
                  <a:schemeClr val="tx1"/>
                </a:solidFill>
                <a:latin typeface="Arial" panose="020B0604020202020204" pitchFamily="34" charset="0"/>
              </a:rPr>
              <a:t>Helps in reducing accidents and saving lives</a:t>
            </a:r>
            <a:r>
              <a:rPr lang="en-US" altLang="en-US" dirty="0">
                <a:solidFill>
                  <a:schemeClr val="tx1"/>
                </a:solidFill>
                <a:latin typeface="Arial" panose="020B0604020202020204" pitchFamily="34" charset="0"/>
              </a:rPr>
              <a:t>.</a:t>
            </a:r>
          </a:p>
        </p:txBody>
      </p:sp>
    </p:spTree>
    <p:extLst>
      <p:ext uri="{BB962C8B-B14F-4D97-AF65-F5344CB8AC3E}">
        <p14:creationId xmlns:p14="http://schemas.microsoft.com/office/powerpoint/2010/main" val="3478524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6C619-70C5-DAC4-81DD-7F840180EBA5}"/>
              </a:ext>
            </a:extLst>
          </p:cNvPr>
          <p:cNvSpPr>
            <a:spLocks noGrp="1"/>
          </p:cNvSpPr>
          <p:nvPr>
            <p:ph type="title"/>
          </p:nvPr>
        </p:nvSpPr>
        <p:spPr>
          <a:xfrm>
            <a:off x="1624781" y="365125"/>
            <a:ext cx="7696200" cy="1325563"/>
          </a:xfrm>
        </p:spPr>
        <p:txBody>
          <a:bodyPr/>
          <a:lstStyle/>
          <a:p>
            <a:r>
              <a:rPr lang="en-US" altLang="en-US" dirty="0"/>
              <a:t>Smart Hairpin Bend Accident Prevention System</a:t>
            </a:r>
            <a:endParaRPr lang="en-US" dirty="0"/>
          </a:p>
        </p:txBody>
      </p:sp>
      <p:sp>
        <p:nvSpPr>
          <p:cNvPr id="3" name="Content Placeholder 2">
            <a:extLst>
              <a:ext uri="{FF2B5EF4-FFF2-40B4-BE49-F238E27FC236}">
                <a16:creationId xmlns:a16="http://schemas.microsoft.com/office/drawing/2014/main" id="{CE7AAF85-EFB7-D844-AD39-9E4BC4B9241F}"/>
              </a:ext>
            </a:extLst>
          </p:cNvPr>
          <p:cNvSpPr>
            <a:spLocks noGrp="1"/>
          </p:cNvSpPr>
          <p:nvPr>
            <p:ph idx="1"/>
          </p:nvPr>
        </p:nvSpPr>
        <p:spPr>
          <a:xfrm>
            <a:off x="1546122" y="2035277"/>
            <a:ext cx="10515600" cy="5056088"/>
          </a:xfrm>
        </p:spPr>
        <p:txBody>
          <a:bodyPr/>
          <a:lstStyle/>
          <a:p>
            <a:pPr fontAlgn="auto">
              <a:spcAft>
                <a:spcPts val="0"/>
              </a:spcAft>
              <a:buFont typeface="Wingdings 3" charset="2"/>
              <a:buNone/>
              <a:defRPr/>
            </a:pPr>
            <a:r>
              <a:rPr lang="en-US" dirty="0"/>
              <a:t>Vehicle Detection &amp; Warning System for Hilly Roads</a:t>
            </a:r>
          </a:p>
          <a:p>
            <a:pPr fontAlgn="auto">
              <a:spcAft>
                <a:spcPts val="0"/>
              </a:spcAft>
              <a:buFont typeface="Wingdings 3" charset="2"/>
              <a:buNone/>
              <a:defRPr/>
            </a:pPr>
            <a:r>
              <a:rPr lang="en-US" b="1" dirty="0"/>
              <a:t>Technology:</a:t>
            </a:r>
            <a:r>
              <a:rPr lang="en-US" dirty="0"/>
              <a:t> Embedded Systems | IoT (Basic</a:t>
            </a:r>
          </a:p>
        </p:txBody>
      </p:sp>
      <p:pic>
        <p:nvPicPr>
          <p:cNvPr id="6" name="Content Placeholder 4" descr="A model of a circuit board">
            <a:extLst>
              <a:ext uri="{FF2B5EF4-FFF2-40B4-BE49-F238E27FC236}">
                <a16:creationId xmlns:a16="http://schemas.microsoft.com/office/drawing/2014/main" id="{DF4925E0-C8EC-C9B9-7B09-6ADD3A9114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4009741" y="3429000"/>
            <a:ext cx="4261928" cy="3180347"/>
          </a:xfrm>
          <a:prstGeom prst="rect">
            <a:avLst/>
          </a:prstGeom>
        </p:spPr>
      </p:pic>
    </p:spTree>
    <p:extLst>
      <p:ext uri="{BB962C8B-B14F-4D97-AF65-F5344CB8AC3E}">
        <p14:creationId xmlns:p14="http://schemas.microsoft.com/office/powerpoint/2010/main" val="4205805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477E5BE-23A1-7012-F2F6-CDF0DECFD2AA}"/>
              </a:ext>
            </a:extLst>
          </p:cNvPr>
          <p:cNvSpPr>
            <a:spLocks noGrp="1" noChangeArrowheads="1"/>
          </p:cNvSpPr>
          <p:nvPr>
            <p:ph type="title"/>
          </p:nvPr>
        </p:nvSpPr>
        <p:spPr/>
        <p:txBody>
          <a:bodyPr/>
          <a:lstStyle/>
          <a:p>
            <a:r>
              <a:rPr lang="en-US" altLang="en-US" dirty="0"/>
              <a:t>PROBLEM STATEMENT</a:t>
            </a:r>
          </a:p>
        </p:txBody>
      </p:sp>
      <p:sp>
        <p:nvSpPr>
          <p:cNvPr id="3" name="Content Placeholder 2">
            <a:extLst>
              <a:ext uri="{FF2B5EF4-FFF2-40B4-BE49-F238E27FC236}">
                <a16:creationId xmlns:a16="http://schemas.microsoft.com/office/drawing/2014/main" id="{B179B626-398E-143C-AF6D-364A7BE81F1B}"/>
              </a:ext>
            </a:extLst>
          </p:cNvPr>
          <p:cNvSpPr>
            <a:spLocks noGrp="1"/>
          </p:cNvSpPr>
          <p:nvPr>
            <p:ph idx="1"/>
          </p:nvPr>
        </p:nvSpPr>
        <p:spPr>
          <a:xfrm>
            <a:off x="677334" y="1691149"/>
            <a:ext cx="8596668" cy="4350214"/>
          </a:xfrm>
        </p:spPr>
        <p:txBody>
          <a:bodyPr>
            <a:normAutofit/>
          </a:bodyPr>
          <a:lstStyle/>
          <a:p>
            <a:r>
              <a:rPr lang="en-US" sz="2400" dirty="0"/>
              <a:t>Road accidents frequently occur at hairpin bends in hilly areas due to poor visibility, blind curves, fog, and the absence of early warning systems. Drivers approaching these bends often fail to notice vehicles coming from the opposite direction, resulting in collisions and loss of life. Existing solutions such as mirrors and static signboards are insufficient, especially during night and low-visibility conditions. There is a strong need for a low-cost, autonomous, and real-time warning system that can actively alert drivers before they enter dangerous curves.</a:t>
            </a:r>
          </a:p>
        </p:txBody>
      </p:sp>
    </p:spTree>
    <p:extLst>
      <p:ext uri="{BB962C8B-B14F-4D97-AF65-F5344CB8AC3E}">
        <p14:creationId xmlns:p14="http://schemas.microsoft.com/office/powerpoint/2010/main" val="2003675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59646-84AF-3CED-9159-F74FFD4D932C}"/>
              </a:ext>
            </a:extLst>
          </p:cNvPr>
          <p:cNvSpPr>
            <a:spLocks noGrp="1"/>
          </p:cNvSpPr>
          <p:nvPr>
            <p:ph type="title"/>
          </p:nvPr>
        </p:nvSpPr>
        <p:spPr/>
        <p:txBody>
          <a:bodyPr/>
          <a:lstStyle/>
          <a:p>
            <a:r>
              <a:rPr lang="en-US" dirty="0"/>
              <a:t>SOLUTION</a:t>
            </a:r>
          </a:p>
        </p:txBody>
      </p:sp>
      <p:sp>
        <p:nvSpPr>
          <p:cNvPr id="3" name="Content Placeholder 2">
            <a:extLst>
              <a:ext uri="{FF2B5EF4-FFF2-40B4-BE49-F238E27FC236}">
                <a16:creationId xmlns:a16="http://schemas.microsoft.com/office/drawing/2014/main" id="{CFEC58FA-96CB-61F9-5481-4E5D3A43EE94}"/>
              </a:ext>
            </a:extLst>
          </p:cNvPr>
          <p:cNvSpPr>
            <a:spLocks noGrp="1"/>
          </p:cNvSpPr>
          <p:nvPr>
            <p:ph idx="1"/>
          </p:nvPr>
        </p:nvSpPr>
        <p:spPr>
          <a:xfrm>
            <a:off x="677334" y="1799303"/>
            <a:ext cx="8596668" cy="4242059"/>
          </a:xfrm>
        </p:spPr>
        <p:txBody>
          <a:bodyPr>
            <a:noAutofit/>
          </a:bodyPr>
          <a:lstStyle/>
          <a:p>
            <a:r>
              <a:rPr lang="en-US" sz="2400" dirty="0"/>
              <a:t>This project proposes a </a:t>
            </a:r>
            <a:r>
              <a:rPr lang="en-US" sz="2400" b="1" dirty="0"/>
              <a:t>Solar Powered Smart Hairpin Bend Accident Prevention System</a:t>
            </a:r>
            <a:r>
              <a:rPr lang="en-US" sz="2400" dirty="0"/>
              <a:t> using ultrasonic sensors, Arduino, LEDs, and buzzers. Two sensors are installed on both sides of a blind curve. When a vehicle approaches from one side, the system immediately triggers a warning light and buzzer on the opposite side, alerting drivers in advance. The system is powered by solar energy with battery backup, making it suitable for remote hilly regions where grid power is unavailable. This solution directly addresses the problem of late reaction time and lack of visibility at sharp bends.</a:t>
            </a:r>
          </a:p>
        </p:txBody>
      </p:sp>
    </p:spTree>
    <p:extLst>
      <p:ext uri="{BB962C8B-B14F-4D97-AF65-F5344CB8AC3E}">
        <p14:creationId xmlns:p14="http://schemas.microsoft.com/office/powerpoint/2010/main" val="2339787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15277-436D-D611-10CC-C3D824A28CDF}"/>
              </a:ext>
            </a:extLst>
          </p:cNvPr>
          <p:cNvSpPr>
            <a:spLocks noGrp="1"/>
          </p:cNvSpPr>
          <p:nvPr>
            <p:ph type="title"/>
          </p:nvPr>
        </p:nvSpPr>
        <p:spPr>
          <a:xfrm>
            <a:off x="838200" y="184485"/>
            <a:ext cx="10515600" cy="1034715"/>
          </a:xfrm>
        </p:spPr>
        <p:txBody>
          <a:bodyPr/>
          <a:lstStyle/>
          <a:p>
            <a:r>
              <a:rPr lang="en-US" dirty="0"/>
              <a:t>Opportunities</a:t>
            </a:r>
          </a:p>
        </p:txBody>
      </p:sp>
      <p:sp>
        <p:nvSpPr>
          <p:cNvPr id="3" name="Content Placeholder 2">
            <a:extLst>
              <a:ext uri="{FF2B5EF4-FFF2-40B4-BE49-F238E27FC236}">
                <a16:creationId xmlns:a16="http://schemas.microsoft.com/office/drawing/2014/main" id="{6E2F7613-8601-A799-A562-AF76CC0197E8}"/>
              </a:ext>
            </a:extLst>
          </p:cNvPr>
          <p:cNvSpPr>
            <a:spLocks noGrp="1"/>
          </p:cNvSpPr>
          <p:nvPr>
            <p:ph idx="1"/>
          </p:nvPr>
        </p:nvSpPr>
        <p:spPr>
          <a:xfrm>
            <a:off x="838200" y="1219200"/>
            <a:ext cx="10515600" cy="5454315"/>
          </a:xfrm>
        </p:spPr>
        <p:txBody>
          <a:bodyPr>
            <a:normAutofit/>
          </a:bodyPr>
          <a:lstStyle/>
          <a:p>
            <a:r>
              <a:rPr lang="en-US" sz="2000" b="1" dirty="0"/>
              <a:t>How is it different from existing ideas?</a:t>
            </a:r>
          </a:p>
          <a:p>
            <a:r>
              <a:rPr lang="en-US" sz="2000" dirty="0"/>
              <a:t>Most existing systems use mirrors or single-sensor detection, which are unreliable in fog or darkness.</a:t>
            </a:r>
          </a:p>
          <a:p>
            <a:r>
              <a:rPr lang="en-US" sz="2000" dirty="0"/>
              <a:t>Our solution uses </a:t>
            </a:r>
            <a:r>
              <a:rPr lang="en-US" sz="2000" b="1" dirty="0"/>
              <a:t>dual-direction sensing</a:t>
            </a:r>
            <a:r>
              <a:rPr lang="en-US" sz="2000" dirty="0"/>
              <a:t>, </a:t>
            </a:r>
            <a:r>
              <a:rPr lang="en-US" sz="2000" b="1" dirty="0"/>
              <a:t>active alerts</a:t>
            </a:r>
            <a:r>
              <a:rPr lang="en-US" sz="2000" dirty="0"/>
              <a:t>, and </a:t>
            </a:r>
            <a:r>
              <a:rPr lang="en-US" sz="2000" b="1" dirty="0"/>
              <a:t>solar-powered autonomous operation</a:t>
            </a:r>
            <a:r>
              <a:rPr lang="en-US" sz="2000" dirty="0"/>
              <a:t>.</a:t>
            </a:r>
          </a:p>
          <a:p>
            <a:r>
              <a:rPr lang="en-US" sz="2000" dirty="0"/>
              <a:t>It provides </a:t>
            </a:r>
            <a:r>
              <a:rPr lang="en-US" sz="2000" b="1" dirty="0"/>
              <a:t>real-time intelligent warnings</a:t>
            </a:r>
            <a:r>
              <a:rPr lang="en-US" sz="2000" dirty="0"/>
              <a:t>, unlike passive signboards.</a:t>
            </a:r>
          </a:p>
          <a:p>
            <a:endParaRPr lang="en-US" sz="2000" dirty="0"/>
          </a:p>
          <a:p>
            <a:r>
              <a:rPr lang="en-US" sz="2000" b="1" dirty="0"/>
              <a:t> How will it solve the problem?</a:t>
            </a:r>
          </a:p>
          <a:p>
            <a:r>
              <a:rPr lang="en-US" sz="2000" dirty="0"/>
              <a:t>Detects vehicles before they enter blind curves.</a:t>
            </a:r>
          </a:p>
          <a:p>
            <a:r>
              <a:rPr lang="en-US" sz="2000" dirty="0"/>
              <a:t>Warns the opposite driver using visual and sound alerts.</a:t>
            </a:r>
          </a:p>
          <a:p>
            <a:r>
              <a:rPr lang="en-US" sz="2000" dirty="0"/>
              <a:t>Reduces collision probability by increasing reaction time.</a:t>
            </a:r>
          </a:p>
          <a:p>
            <a:r>
              <a:rPr lang="en-US" sz="2000" dirty="0"/>
              <a:t>Works 24/7 even in remote locations without electricity.</a:t>
            </a:r>
          </a:p>
          <a:p>
            <a:endParaRPr lang="en-US" dirty="0"/>
          </a:p>
        </p:txBody>
      </p:sp>
    </p:spTree>
    <p:extLst>
      <p:ext uri="{BB962C8B-B14F-4D97-AF65-F5344CB8AC3E}">
        <p14:creationId xmlns:p14="http://schemas.microsoft.com/office/powerpoint/2010/main" val="1182905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46275-9D8C-9071-3855-9DB1E52E6E5D}"/>
              </a:ext>
            </a:extLst>
          </p:cNvPr>
          <p:cNvSpPr>
            <a:spLocks noGrp="1"/>
          </p:cNvSpPr>
          <p:nvPr>
            <p:ph type="title"/>
          </p:nvPr>
        </p:nvSpPr>
        <p:spPr/>
        <p:txBody>
          <a:bodyPr/>
          <a:lstStyle/>
          <a:p>
            <a:r>
              <a:rPr lang="en-US" dirty="0"/>
              <a:t>List of Features Offered by the Solution</a:t>
            </a:r>
          </a:p>
        </p:txBody>
      </p:sp>
      <p:sp>
        <p:nvSpPr>
          <p:cNvPr id="4" name="Rectangle 1">
            <a:extLst>
              <a:ext uri="{FF2B5EF4-FFF2-40B4-BE49-F238E27FC236}">
                <a16:creationId xmlns:a16="http://schemas.microsoft.com/office/drawing/2014/main" id="{88B141EF-2A73-F714-DF34-FBA59698E98E}"/>
              </a:ext>
            </a:extLst>
          </p:cNvPr>
          <p:cNvSpPr>
            <a:spLocks noGrp="1" noChangeArrowheads="1"/>
          </p:cNvSpPr>
          <p:nvPr>
            <p:ph idx="1"/>
          </p:nvPr>
        </p:nvSpPr>
        <p:spPr bwMode="auto">
          <a:xfrm>
            <a:off x="838200" y="1985357"/>
            <a:ext cx="9459641"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latin typeface="Arial" panose="020B0604020202020204" pitchFamily="34" charset="0"/>
              </a:rPr>
              <a:t>Dual ultrasonic vehicle detection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latin typeface="Arial" panose="020B0604020202020204" pitchFamily="34" charset="0"/>
              </a:rPr>
              <a:t>Real-time warning using LED and buzzer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latin typeface="Arial" panose="020B0604020202020204" pitchFamily="34" charset="0"/>
              </a:rPr>
              <a:t>Solar-powered with battery backup</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latin typeface="Arial" panose="020B0604020202020204" pitchFamily="34" charset="0"/>
              </a:rPr>
              <a:t>Low-cost and easy to install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latin typeface="Arial" panose="020B0604020202020204" pitchFamily="34" charset="0"/>
              </a:rPr>
              <a:t>Works in night, fog, and low-visibility conditions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latin typeface="Arial" panose="020B0604020202020204" pitchFamily="34" charset="0"/>
              </a:rPr>
              <a:t>Autonomous operation without human intervention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latin typeface="Arial" panose="020B0604020202020204" pitchFamily="34" charset="0"/>
              </a:rPr>
              <a:t>Scalable for multiple road bends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tx1"/>
                </a:solidFill>
                <a:effectLst/>
                <a:latin typeface="Arial" panose="020B0604020202020204" pitchFamily="34" charset="0"/>
              </a:rPr>
              <a:t>Environment-friendly energy usage</a:t>
            </a:r>
          </a:p>
        </p:txBody>
      </p:sp>
    </p:spTree>
    <p:extLst>
      <p:ext uri="{BB962C8B-B14F-4D97-AF65-F5344CB8AC3E}">
        <p14:creationId xmlns:p14="http://schemas.microsoft.com/office/powerpoint/2010/main" val="1601499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EAC8E-CFF4-E173-B2DB-4377FDB01B3B}"/>
              </a:ext>
            </a:extLst>
          </p:cNvPr>
          <p:cNvSpPr>
            <a:spLocks noGrp="1"/>
          </p:cNvSpPr>
          <p:nvPr>
            <p:ph type="title"/>
          </p:nvPr>
        </p:nvSpPr>
        <p:spPr/>
        <p:txBody>
          <a:bodyPr>
            <a:normAutofit fontScale="90000"/>
          </a:bodyPr>
          <a:lstStyle/>
          <a:p>
            <a:r>
              <a:rPr lang="en-US" b="1" dirty="0"/>
              <a:t>Google Technologies Used in the Solution</a:t>
            </a:r>
            <a:br>
              <a:rPr lang="en-US" b="1" dirty="0"/>
            </a:br>
            <a:endParaRPr lang="en-US" dirty="0"/>
          </a:p>
        </p:txBody>
      </p:sp>
      <p:sp>
        <p:nvSpPr>
          <p:cNvPr id="3" name="Content Placeholder 2">
            <a:extLst>
              <a:ext uri="{FF2B5EF4-FFF2-40B4-BE49-F238E27FC236}">
                <a16:creationId xmlns:a16="http://schemas.microsoft.com/office/drawing/2014/main" id="{B4E252C0-C439-0220-8BDF-36B2FAB8CFAE}"/>
              </a:ext>
            </a:extLst>
          </p:cNvPr>
          <p:cNvSpPr>
            <a:spLocks noGrp="1"/>
          </p:cNvSpPr>
          <p:nvPr>
            <p:ph idx="1"/>
          </p:nvPr>
        </p:nvSpPr>
        <p:spPr>
          <a:xfrm>
            <a:off x="677334" y="2084439"/>
            <a:ext cx="8596668" cy="3956923"/>
          </a:xfrm>
        </p:spPr>
        <p:txBody>
          <a:bodyPr/>
          <a:lstStyle/>
          <a:p>
            <a:r>
              <a:rPr lang="en-US" sz="2400" b="1" dirty="0"/>
              <a:t>Google Slides</a:t>
            </a:r>
            <a:r>
              <a:rPr lang="en-US" sz="2400" dirty="0"/>
              <a:t> – PPT creation and presentation</a:t>
            </a:r>
          </a:p>
          <a:p>
            <a:r>
              <a:rPr lang="en-US" sz="2400" b="1" dirty="0"/>
              <a:t>Google Docs</a:t>
            </a:r>
            <a:r>
              <a:rPr lang="en-US" sz="2400" dirty="0"/>
              <a:t> – Project documentation and report writing</a:t>
            </a:r>
          </a:p>
          <a:p>
            <a:r>
              <a:rPr lang="en-US" sz="2400" b="1" dirty="0"/>
              <a:t>Google Search</a:t>
            </a:r>
            <a:r>
              <a:rPr lang="en-US" sz="2400" dirty="0"/>
              <a:t> – Research and technical reference</a:t>
            </a:r>
          </a:p>
          <a:p>
            <a:r>
              <a:rPr lang="en-US" sz="2400" b="1" dirty="0"/>
              <a:t>Google Drive</a:t>
            </a:r>
            <a:r>
              <a:rPr lang="en-US" sz="2400" dirty="0"/>
              <a:t> – File storage and collaboration</a:t>
            </a:r>
          </a:p>
          <a:p>
            <a:endParaRPr lang="en-US" dirty="0"/>
          </a:p>
        </p:txBody>
      </p:sp>
    </p:spTree>
    <p:extLst>
      <p:ext uri="{BB962C8B-B14F-4D97-AF65-F5344CB8AC3E}">
        <p14:creationId xmlns:p14="http://schemas.microsoft.com/office/powerpoint/2010/main" val="1331272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13BBA-98BE-4AFD-D4B3-F5917B3CD988}"/>
              </a:ext>
            </a:extLst>
          </p:cNvPr>
          <p:cNvSpPr>
            <a:spLocks noGrp="1"/>
          </p:cNvSpPr>
          <p:nvPr>
            <p:ph type="title"/>
          </p:nvPr>
        </p:nvSpPr>
        <p:spPr/>
        <p:txBody>
          <a:bodyPr/>
          <a:lstStyle/>
          <a:p>
            <a:r>
              <a:rPr lang="en-US" b="1" dirty="0"/>
              <a:t>Use Case Description</a:t>
            </a:r>
            <a:br>
              <a:rPr lang="en-US" b="1" dirty="0"/>
            </a:br>
            <a:endParaRPr lang="en-US" dirty="0"/>
          </a:p>
        </p:txBody>
      </p:sp>
      <p:sp>
        <p:nvSpPr>
          <p:cNvPr id="3" name="Content Placeholder 2">
            <a:extLst>
              <a:ext uri="{FF2B5EF4-FFF2-40B4-BE49-F238E27FC236}">
                <a16:creationId xmlns:a16="http://schemas.microsoft.com/office/drawing/2014/main" id="{DE6D8143-62F3-CFD3-42A1-CC3B9E539DC6}"/>
              </a:ext>
            </a:extLst>
          </p:cNvPr>
          <p:cNvSpPr>
            <a:spLocks noGrp="1"/>
          </p:cNvSpPr>
          <p:nvPr>
            <p:ph idx="1"/>
          </p:nvPr>
        </p:nvSpPr>
        <p:spPr>
          <a:xfrm>
            <a:off x="677334" y="1661653"/>
            <a:ext cx="8596668" cy="4379710"/>
          </a:xfrm>
        </p:spPr>
        <p:txBody>
          <a:bodyPr>
            <a:normAutofit fontScale="32500" lnSpcReduction="20000"/>
          </a:bodyPr>
          <a:lstStyle/>
          <a:p>
            <a:r>
              <a:rPr lang="en-US" sz="6200" b="1" dirty="0"/>
              <a:t>Process Flow:</a:t>
            </a:r>
            <a:endParaRPr lang="en-US" sz="6200" dirty="0"/>
          </a:p>
          <a:p>
            <a:r>
              <a:rPr lang="en-US" sz="6200" dirty="0"/>
              <a:t>Vehicle approaches the hairpin bend.</a:t>
            </a:r>
          </a:p>
          <a:p>
            <a:r>
              <a:rPr lang="en-US" sz="6200" dirty="0"/>
              <a:t>Ultrasonic sensor detects the vehicle.</a:t>
            </a:r>
          </a:p>
          <a:p>
            <a:r>
              <a:rPr lang="en-US" sz="6200" dirty="0"/>
              <a:t>Arduino processes the sensor signal.</a:t>
            </a:r>
          </a:p>
          <a:p>
            <a:r>
              <a:rPr lang="en-US" sz="6200" dirty="0"/>
              <a:t>Warning LED and buzzer activate on the opposite side.</a:t>
            </a:r>
          </a:p>
          <a:p>
            <a:r>
              <a:rPr lang="en-US" sz="6200" dirty="0"/>
              <a:t>Driver receives early warning and slows down.</a:t>
            </a:r>
          </a:p>
          <a:p>
            <a:r>
              <a:rPr lang="en-US" sz="6200" dirty="0"/>
              <a:t>Accident risk is reduced.</a:t>
            </a:r>
          </a:p>
          <a:p>
            <a:r>
              <a:rPr lang="en-US" sz="6200" b="1" dirty="0"/>
              <a:t>Use Case:</a:t>
            </a:r>
            <a:endParaRPr lang="en-US" sz="6200" dirty="0"/>
          </a:p>
          <a:p>
            <a:r>
              <a:rPr lang="en-US" sz="6200" b="1" dirty="0"/>
              <a:t>Actor:</a:t>
            </a:r>
            <a:r>
              <a:rPr lang="en-US" sz="6200" dirty="0"/>
              <a:t> Driver</a:t>
            </a:r>
          </a:p>
          <a:p>
            <a:r>
              <a:rPr lang="en-US" sz="6200" b="1" dirty="0"/>
              <a:t>System:</a:t>
            </a:r>
            <a:r>
              <a:rPr lang="en-US" sz="6200" dirty="0"/>
              <a:t> Smart Hairpin Bend Safety System</a:t>
            </a:r>
          </a:p>
          <a:p>
            <a:r>
              <a:rPr lang="en-US" sz="6200" b="1" dirty="0"/>
              <a:t>Action:</a:t>
            </a:r>
            <a:r>
              <a:rPr lang="en-US" sz="6200" dirty="0"/>
              <a:t> Vehicle detection → Warning alert → Safe driving decision</a:t>
            </a:r>
          </a:p>
          <a:p>
            <a:endParaRPr lang="en-US" dirty="0"/>
          </a:p>
        </p:txBody>
      </p:sp>
    </p:spTree>
    <p:extLst>
      <p:ext uri="{BB962C8B-B14F-4D97-AF65-F5344CB8AC3E}">
        <p14:creationId xmlns:p14="http://schemas.microsoft.com/office/powerpoint/2010/main" val="362328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2A7F5-4FD8-CDF5-774A-786AE760FF7C}"/>
              </a:ext>
            </a:extLst>
          </p:cNvPr>
          <p:cNvSpPr>
            <a:spLocks noGrp="1"/>
          </p:cNvSpPr>
          <p:nvPr>
            <p:ph type="title"/>
          </p:nvPr>
        </p:nvSpPr>
        <p:spPr/>
        <p:txBody>
          <a:bodyPr/>
          <a:lstStyle/>
          <a:p>
            <a:r>
              <a:rPr lang="en-US" b="1" dirty="0"/>
              <a:t>Wireframes / Mock Diagrams of the Proposed Solution </a:t>
            </a:r>
          </a:p>
        </p:txBody>
      </p:sp>
      <p:sp>
        <p:nvSpPr>
          <p:cNvPr id="3" name="Content Placeholder 2">
            <a:extLst>
              <a:ext uri="{FF2B5EF4-FFF2-40B4-BE49-F238E27FC236}">
                <a16:creationId xmlns:a16="http://schemas.microsoft.com/office/drawing/2014/main" id="{9D3D037F-64E9-AB6D-4EC2-44810D34E93F}"/>
              </a:ext>
            </a:extLst>
          </p:cNvPr>
          <p:cNvSpPr>
            <a:spLocks noGrp="1"/>
          </p:cNvSpPr>
          <p:nvPr>
            <p:ph idx="1"/>
          </p:nvPr>
        </p:nvSpPr>
        <p:spPr/>
        <p:txBody>
          <a:bodyPr/>
          <a:lstStyle/>
          <a:p>
            <a:r>
              <a:rPr lang="en-US" sz="2400" b="1" dirty="0"/>
              <a:t>. </a:t>
            </a:r>
            <a:r>
              <a:rPr lang="en-US" sz="2400" dirty="0"/>
              <a:t>Sensor unit placed on both sides of the curve.</a:t>
            </a:r>
          </a:p>
          <a:p>
            <a:r>
              <a:rPr lang="en-US" sz="2400" dirty="0"/>
              <a:t>LED warning boards visible to approaching drivers.</a:t>
            </a:r>
          </a:p>
          <a:p>
            <a:r>
              <a:rPr lang="en-US" sz="2400" dirty="0"/>
              <a:t>Central controller (Arduino) connected to sensors and alerts.</a:t>
            </a:r>
          </a:p>
          <a:p>
            <a:r>
              <a:rPr lang="en-US" sz="2400" dirty="0"/>
              <a:t>Solar panel mounted on roadside pole powering the system.</a:t>
            </a:r>
          </a:p>
          <a:p>
            <a:endParaRPr lang="en-US" dirty="0"/>
          </a:p>
        </p:txBody>
      </p:sp>
    </p:spTree>
    <p:extLst>
      <p:ext uri="{BB962C8B-B14F-4D97-AF65-F5344CB8AC3E}">
        <p14:creationId xmlns:p14="http://schemas.microsoft.com/office/powerpoint/2010/main" val="271919134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Facet</Template>
  <TotalTime>30</TotalTime>
  <Words>657</Words>
  <Application>Microsoft Office PowerPoint</Application>
  <PresentationFormat>Widescreen</PresentationFormat>
  <Paragraphs>75</Paragraphs>
  <Slides>14</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Trebuchet MS</vt:lpstr>
      <vt:lpstr>Wingdings 3</vt:lpstr>
      <vt:lpstr>Facet</vt:lpstr>
      <vt:lpstr>Team Circuit X </vt:lpstr>
      <vt:lpstr>Smart Hairpin Bend Accident Prevention System</vt:lpstr>
      <vt:lpstr>PROBLEM STATEMENT</vt:lpstr>
      <vt:lpstr>SOLUTION</vt:lpstr>
      <vt:lpstr>Opportunities</vt:lpstr>
      <vt:lpstr>List of Features Offered by the Solution</vt:lpstr>
      <vt:lpstr>Google Technologies Used in the Solution </vt:lpstr>
      <vt:lpstr>Use Case Description </vt:lpstr>
      <vt:lpstr>Wireframes / Mock Diagrams of the Proposed Solution </vt:lpstr>
      <vt:lpstr>System Architecture </vt:lpstr>
      <vt:lpstr>Snapshots of the MVP </vt:lpstr>
      <vt:lpstr>MODEL SIMULATION VIDEO </vt:lpstr>
      <vt:lpstr>Future Development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Gokul NG Gokul NG</dc:creator>
  <cp:lastModifiedBy>Gokul NG Gokul NG</cp:lastModifiedBy>
  <cp:revision>1</cp:revision>
  <dcterms:created xsi:type="dcterms:W3CDTF">2026-01-16T16:57:07Z</dcterms:created>
  <dcterms:modified xsi:type="dcterms:W3CDTF">2026-01-16T17:27:21Z</dcterms:modified>
</cp:coreProperties>
</file>

<file path=docProps/thumbnail.jpeg>
</file>